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2" r:id="rId4"/>
    <p:sldId id="271" r:id="rId5"/>
    <p:sldId id="277" r:id="rId6"/>
    <p:sldId id="259" r:id="rId7"/>
    <p:sldId id="260" r:id="rId8"/>
    <p:sldId id="276" r:id="rId9"/>
    <p:sldId id="273" r:id="rId10"/>
    <p:sldId id="274" r:id="rId11"/>
    <p:sldId id="264" r:id="rId12"/>
    <p:sldId id="266" r:id="rId13"/>
    <p:sldId id="275" r:id="rId14"/>
    <p:sldId id="270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80"/>
    <a:srgbClr val="00FF00"/>
    <a:srgbClr val="FF33CC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7468" autoAdjust="0"/>
  </p:normalViewPr>
  <p:slideViewPr>
    <p:cSldViewPr>
      <p:cViewPr varScale="1">
        <p:scale>
          <a:sx n="74" d="100"/>
          <a:sy n="74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16CA2-8992-49B6-8748-CBD6256E2436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FD580-304C-418A-AE00-980EE2309F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141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3849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1291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2600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will</a:t>
            </a:r>
            <a:r>
              <a:rPr lang="en-US" baseline="0" dirty="0" smtClean="0"/>
              <a:t> take your questions, if you have any, now and at all times, just drop me an email, an SMS, whatever. I will always thank those offering me the opportunity to help.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6142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0143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720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6026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8647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9788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5219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4282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FD580-304C-418A-AE00-980EE2309F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268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099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6268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371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618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68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541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670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015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2193986" y="3060411"/>
            <a:ext cx="7092000" cy="3829880"/>
            <a:chOff x="2193986" y="3060411"/>
            <a:chExt cx="7092000" cy="3829880"/>
          </a:xfrm>
        </p:grpSpPr>
        <p:sp>
          <p:nvSpPr>
            <p:cNvPr id="9" name="Right Triangle 8"/>
            <p:cNvSpPr/>
            <p:nvPr/>
          </p:nvSpPr>
          <p:spPr>
            <a:xfrm>
              <a:off x="4986000" y="4149080"/>
              <a:ext cx="4176464" cy="2708920"/>
            </a:xfrm>
            <a:prstGeom prst="rt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  <a:scene3d>
              <a:camera prst="orthographicFront">
                <a:rot lat="0" lon="102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6535" y="6076532"/>
              <a:ext cx="1159961" cy="664836"/>
            </a:xfrm>
            <a:prstGeom prst="rect">
              <a:avLst/>
            </a:prstGeom>
          </p:spPr>
        </p:pic>
        <p:sp>
          <p:nvSpPr>
            <p:cNvPr id="11" name="Chord 10"/>
            <p:cNvSpPr/>
            <p:nvPr userDrawn="1"/>
          </p:nvSpPr>
          <p:spPr>
            <a:xfrm rot="15461910">
              <a:off x="3825046" y="1429351"/>
              <a:ext cx="3829880" cy="7092000"/>
            </a:xfrm>
            <a:prstGeom prst="chor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1331640" y="1844824"/>
            <a:ext cx="6222743" cy="2161348"/>
            <a:chOff x="1360413" y="1844826"/>
            <a:chExt cx="3710254" cy="1288684"/>
          </a:xfrm>
          <a:blipFill dpi="0" rotWithShape="1">
            <a:blip r:embed="rId3">
              <a:alphaModFix amt="4000"/>
            </a:blip>
            <a:srcRect/>
            <a:stretch>
              <a:fillRect/>
            </a:stretch>
          </a:blipFill>
        </p:grpSpPr>
        <p:sp>
          <p:nvSpPr>
            <p:cNvPr id="13" name="Rectangle 12"/>
            <p:cNvSpPr/>
            <p:nvPr userDrawn="1"/>
          </p:nvSpPr>
          <p:spPr>
            <a:xfrm>
              <a:off x="1360413" y="2351118"/>
              <a:ext cx="720000" cy="756000"/>
            </a:xfrm>
            <a:prstGeom prst="rect">
              <a:avLst/>
            </a:prstGeom>
            <a:grpFill/>
            <a:ln>
              <a:solidFill>
                <a:srgbClr val="0070C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2379565" y="2377510"/>
              <a:ext cx="720000" cy="756000"/>
            </a:xfrm>
            <a:prstGeom prst="rect">
              <a:avLst/>
            </a:prstGeom>
            <a:grpFill/>
            <a:ln>
              <a:solidFill>
                <a:srgbClr val="0070C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350667" y="2367923"/>
              <a:ext cx="720000" cy="756000"/>
            </a:xfrm>
            <a:prstGeom prst="rect">
              <a:avLst/>
            </a:prstGeom>
            <a:grpFill/>
            <a:ln>
              <a:solidFill>
                <a:srgbClr val="0070C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 rot="971776">
              <a:off x="3403987" y="1844826"/>
              <a:ext cx="746116" cy="756000"/>
            </a:xfrm>
            <a:prstGeom prst="rect">
              <a:avLst/>
            </a:prstGeom>
            <a:grpFill/>
            <a:ln>
              <a:solidFill>
                <a:srgbClr val="0070C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03659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803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020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CDF9-B6EF-420C-912D-2243CE3C8A81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713C6-897E-4EBD-8F62-DEC50B78D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242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jpeg"/><Relationship Id="rId39" Type="http://schemas.openxmlformats.org/officeDocument/2006/relationships/image" Target="../media/image46.gif"/><Relationship Id="rId3" Type="http://schemas.openxmlformats.org/officeDocument/2006/relationships/image" Target="../media/image10.jpeg"/><Relationship Id="rId21" Type="http://schemas.openxmlformats.org/officeDocument/2006/relationships/image" Target="../media/image28.jpeg"/><Relationship Id="rId34" Type="http://schemas.openxmlformats.org/officeDocument/2006/relationships/image" Target="../media/image41.png"/><Relationship Id="rId7" Type="http://schemas.openxmlformats.org/officeDocument/2006/relationships/image" Target="../media/image14.jpe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jpeg"/><Relationship Id="rId33" Type="http://schemas.openxmlformats.org/officeDocument/2006/relationships/image" Target="../media/image40.png"/><Relationship Id="rId38" Type="http://schemas.openxmlformats.org/officeDocument/2006/relationships/image" Target="../media/image45.gif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jpeg"/><Relationship Id="rId41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24" Type="http://schemas.openxmlformats.org/officeDocument/2006/relationships/image" Target="../media/image31.jpeg"/><Relationship Id="rId32" Type="http://schemas.openxmlformats.org/officeDocument/2006/relationships/image" Target="../media/image39.jpeg"/><Relationship Id="rId37" Type="http://schemas.openxmlformats.org/officeDocument/2006/relationships/image" Target="../media/image44.png"/><Relationship Id="rId40" Type="http://schemas.openxmlformats.org/officeDocument/2006/relationships/image" Target="../media/image47.png"/><Relationship Id="rId5" Type="http://schemas.openxmlformats.org/officeDocument/2006/relationships/image" Target="../media/image12.jpeg"/><Relationship Id="rId15" Type="http://schemas.openxmlformats.org/officeDocument/2006/relationships/image" Target="../media/image22.png"/><Relationship Id="rId23" Type="http://schemas.openxmlformats.org/officeDocument/2006/relationships/image" Target="../media/image30.jpeg"/><Relationship Id="rId28" Type="http://schemas.openxmlformats.org/officeDocument/2006/relationships/image" Target="../media/image35.jpeg"/><Relationship Id="rId36" Type="http://schemas.openxmlformats.org/officeDocument/2006/relationships/image" Target="../media/image43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jpeg"/><Relationship Id="rId4" Type="http://schemas.openxmlformats.org/officeDocument/2006/relationships/image" Target="../media/image11.jpeg"/><Relationship Id="rId9" Type="http://schemas.openxmlformats.org/officeDocument/2006/relationships/image" Target="../media/image16.png"/><Relationship Id="rId14" Type="http://schemas.openxmlformats.org/officeDocument/2006/relationships/image" Target="../media/image21.jpeg"/><Relationship Id="rId22" Type="http://schemas.openxmlformats.org/officeDocument/2006/relationships/image" Target="../media/image29.jpeg"/><Relationship Id="rId27" Type="http://schemas.openxmlformats.org/officeDocument/2006/relationships/image" Target="../media/image34.jpeg"/><Relationship Id="rId30" Type="http://schemas.openxmlformats.org/officeDocument/2006/relationships/image" Target="../media/image37.jpeg"/><Relationship Id="rId35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ristian.copcea@interlan.r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1995130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 smtClean="0"/>
              <a:t>TVX </a:t>
            </a:r>
            <a:r>
              <a:rPr lang="en-US" sz="7000" dirty="0" err="1" smtClean="0"/>
              <a:t>InterLAN</a:t>
            </a:r>
            <a:endParaRPr lang="en-US" sz="7000" dirty="0"/>
          </a:p>
          <a:p>
            <a:pPr algn="ctr"/>
            <a:r>
              <a:rPr lang="en-US" sz="3000" dirty="0" smtClean="0"/>
              <a:t>-</a:t>
            </a:r>
          </a:p>
          <a:p>
            <a:pPr algn="ctr"/>
            <a:r>
              <a:rPr lang="en-US" sz="7000" dirty="0" smtClean="0"/>
              <a:t>Multicast TV Exchange Point</a:t>
            </a:r>
            <a:endParaRPr lang="ro-RO" sz="7000" dirty="0" smtClean="0"/>
          </a:p>
          <a:p>
            <a:pPr algn="ctr"/>
            <a:endParaRPr lang="en-US" sz="7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-171400"/>
            <a:ext cx="4124325" cy="2314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88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691680" y="548680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Box 3"/>
          <p:cNvSpPr txBox="1"/>
          <p:nvPr/>
        </p:nvSpPr>
        <p:spPr>
          <a:xfrm>
            <a:off x="323528" y="4005064"/>
            <a:ext cx="8208912" cy="2308324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Inside the platform </a:t>
            </a:r>
            <a:r>
              <a:rPr lang="en-US" sz="2400" dirty="0" smtClean="0"/>
              <a:t>the TV provider can </a:t>
            </a:r>
            <a:r>
              <a:rPr lang="en-US" sz="2400" dirty="0" smtClean="0"/>
              <a:t>check what cable operators are using the stream at any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actions performed on the platform are completely journalized.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users of the platform have their contacts published in order to be contacted with ease directly from the website.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84489"/>
            <a:ext cx="8517716" cy="19738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1760" y="776377"/>
            <a:ext cx="489654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Management Platform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12" y="796121"/>
            <a:ext cx="1044872" cy="586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610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63688" y="548680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900" y="741844"/>
            <a:ext cx="4320480" cy="646331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– pricing info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1824494"/>
            <a:ext cx="7488832" cy="3908762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numCol="1" rtlCol="0">
            <a:spAutoFit/>
          </a:bodyPr>
          <a:lstStyle/>
          <a:p>
            <a:pPr marL="342900" indent="-342900" algn="ctr"/>
            <a:r>
              <a:rPr lang="en-US" sz="3200" b="1" dirty="0" smtClean="0"/>
              <a:t>Free for all</a:t>
            </a:r>
          </a:p>
          <a:p>
            <a:pPr marL="342900" indent="379413"/>
            <a:endParaRPr lang="ro-RO" sz="3200" dirty="0"/>
          </a:p>
          <a:p>
            <a:pPr marL="342900"/>
            <a:r>
              <a:rPr lang="en-US" sz="3200" dirty="0" smtClean="0"/>
              <a:t>An IXP core business is data transfer in the best circumstances, including TV or radio channels. If ports become full because of TV traffic, the affected traffic partner will buy a supplementary port.</a:t>
            </a:r>
          </a:p>
          <a:p>
            <a:pPr marL="342900" indent="-342900" algn="ctr"/>
            <a:endParaRPr lang="en-US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340" y="741845"/>
            <a:ext cx="1141588" cy="6406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24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35696" y="476672"/>
            <a:ext cx="5760640" cy="936104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3688" y="723657"/>
            <a:ext cx="5904656" cy="46166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relation to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IXPs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1834946"/>
            <a:ext cx="8064896" cy="3539430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It is a real story, not just theory!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/>
              <a:t>31 TV </a:t>
            </a:r>
            <a:r>
              <a:rPr lang="en-US" sz="2800" b="1" dirty="0" smtClean="0"/>
              <a:t>channels </a:t>
            </a:r>
            <a:r>
              <a:rPr lang="en-US" sz="2800" b="1" dirty="0" smtClean="0"/>
              <a:t>(of which 10 are in HD format) connected </a:t>
            </a:r>
            <a:r>
              <a:rPr lang="en-US" sz="2800" b="1" dirty="0" smtClean="0"/>
              <a:t>in </a:t>
            </a:r>
            <a:r>
              <a:rPr lang="en-US" sz="2800" b="1" dirty="0" smtClean="0"/>
              <a:t>~1.5 years.</a:t>
            </a:r>
            <a:endParaRPr lang="en-US" sz="2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Interlan is orienting also towards radio stations.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The community can grow on the basis of win-win cases.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The IXP becomes more appealing to third parties which in return will fuel the IXP and its </a:t>
            </a:r>
            <a:r>
              <a:rPr lang="en-US" sz="2800" dirty="0" smtClean="0"/>
              <a:t>peers.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4269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043608" y="548680"/>
            <a:ext cx="720080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40024" y="730796"/>
            <a:ext cx="6552728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Available broadcasters and operators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interlan.ro/wp-content/uploads/2017/06/kisst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990" y="1742796"/>
            <a:ext cx="706016" cy="529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nterlan.ro/wp-content/uploads/2017/06/telestart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71" y="3383856"/>
            <a:ext cx="762000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erlan.ro/wp-content/uploads/2017/06/cinetronix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71" y="3871278"/>
            <a:ext cx="762000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nterlan.ro/wp-content/uploads/2017/06/orizont-tv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71" y="4553035"/>
            <a:ext cx="762000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nterlan.ro/wp-content/uploads/2017/06/traditii-tv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98" y="4941168"/>
            <a:ext cx="762000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nterlan.ro/wp-content/uploads/2017/06/columnatv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93" b="23479"/>
          <a:stretch/>
        </p:blipFill>
        <p:spPr bwMode="auto">
          <a:xfrm>
            <a:off x="3579427" y="5589240"/>
            <a:ext cx="896679" cy="4110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4" descr="Image result for logo tvr1"/>
          <p:cNvSpPr>
            <a:spLocks noChangeAspect="1" noChangeArrowheads="1"/>
          </p:cNvSpPr>
          <p:nvPr/>
        </p:nvSpPr>
        <p:spPr bwMode="auto">
          <a:xfrm>
            <a:off x="2551602" y="984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dirty="0"/>
          </a:p>
        </p:txBody>
      </p:sp>
      <p:pic>
        <p:nvPicPr>
          <p:cNvPr id="3090" name="Picture 18" descr="Image result for logo tvr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02" y="5536827"/>
            <a:ext cx="767535" cy="314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Image result for logo tvr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03" y="6125301"/>
            <a:ext cx="767535" cy="2938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Image result for logo tvrhd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745" y="5276490"/>
            <a:ext cx="880120" cy="2603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://www.tvr.ro/images/logo_stations_tvr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427" y="5733256"/>
            <a:ext cx="746951" cy="282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Image result for logo antena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262"/>
            <a:ext cx="344198" cy="4111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Related imag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17" y="2268929"/>
            <a:ext cx="1195052" cy="717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 descr="Related imag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28" y="2903488"/>
            <a:ext cx="478845" cy="5446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6" name="Picture 34" descr="Image result for logo antena stars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76" y="3479268"/>
            <a:ext cx="781322" cy="4907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8" name="Picture 36" descr="Related ima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98" y="3961181"/>
            <a:ext cx="602848" cy="5023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0" name="Picture 38" descr="Related image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479" y="2370992"/>
            <a:ext cx="924545" cy="3852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2" name="Picture 40" descr="Related image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039" y="2896433"/>
            <a:ext cx="1011928" cy="5128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tvr.ro/images/logo_stations_tvrmd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44" y="4609785"/>
            <a:ext cx="1092508" cy="2766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interlan.ro/wp-content/uploads/2017/08/moldtelecom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986" y="1856477"/>
            <a:ext cx="1447800" cy="4381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http://interlan.ro/wp-content/uploads/2017/08/orange.jpg"/>
          <p:cNvPicPr>
            <a:picLocks noChangeAspect="1" noChangeArrowheads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667" b="12434"/>
          <a:stretch/>
        </p:blipFill>
        <p:spPr bwMode="auto">
          <a:xfrm>
            <a:off x="5316672" y="2924944"/>
            <a:ext cx="1128575" cy="8227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http://interlan.ro/wp-content/uploads/2017/08/starnet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474" y="3717032"/>
            <a:ext cx="1428750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http://interlan.ro/wp-content/uploads/2017/08/telekom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672" y="5229200"/>
            <a:ext cx="976486" cy="507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interlan.ro/wp-content/uploads/2017/08/tennet.jpg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099" y="4437112"/>
            <a:ext cx="1275790" cy="54918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interlan.ro/wp-content/uploads/2017/08/ambra.jp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704" y="1777379"/>
            <a:ext cx="714375" cy="571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http://interlan.ro/wp-content/uploads/2017/08/canals.jp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498" y="2577594"/>
            <a:ext cx="1125644" cy="4193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interlan.ro/wp-content/uploads/2017/08/dynamic-distribution.jp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838" y="3205633"/>
            <a:ext cx="833438" cy="5834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8" descr="http://interlan.ro/wp-content/uploads/2017/08/gmb.jpg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165" y="3988052"/>
            <a:ext cx="1302668" cy="5210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http://interlan.ro/wp-content/uploads/2017/08/ines.jp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696" y="2563606"/>
            <a:ext cx="1767430" cy="3534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2" descr="http://interlan.ro/wp-content/uploads/2017/08/oltenia.jp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888" y="5320158"/>
            <a:ext cx="1039512" cy="4851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4" descr="http://interlan.ro/wp-content/uploads/2017/08/mitnet-ilan.jpg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624" y="4732758"/>
            <a:ext cx="1447800" cy="3524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302" y="5949280"/>
            <a:ext cx="1038898" cy="51944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427" y="1787143"/>
            <a:ext cx="692180" cy="57681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122" y="3864390"/>
            <a:ext cx="618790" cy="31430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152" y="3121730"/>
            <a:ext cx="881832" cy="52425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152" y="5157192"/>
            <a:ext cx="826132" cy="46399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395" y="4456446"/>
            <a:ext cx="815869" cy="48472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432" y="2510298"/>
            <a:ext cx="536298" cy="386135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4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411" b="18382"/>
          <a:stretch/>
        </p:blipFill>
        <p:spPr>
          <a:xfrm>
            <a:off x="3610674" y="5949280"/>
            <a:ext cx="861270" cy="482354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57" y="6093296"/>
            <a:ext cx="817900" cy="4593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20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71600" y="548680"/>
            <a:ext cx="7200800" cy="1584176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3568" y="908720"/>
            <a:ext cx="7848872" cy="830997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Q&amp;A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5856" y="2852937"/>
            <a:ext cx="4198522" cy="1200329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Cristian Copcea</a:t>
            </a:r>
          </a:p>
          <a:p>
            <a:r>
              <a:rPr lang="en-US" sz="2400" dirty="0" smtClean="0">
                <a:hlinkClick r:id="rId3"/>
              </a:rPr>
              <a:t>office@interlan.ro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708920"/>
            <a:ext cx="1575619" cy="15756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95736" y="4221088"/>
            <a:ext cx="4943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THANKS FOR YOUR ATTENTION</a:t>
            </a:r>
            <a:r>
              <a:rPr lang="en-US" sz="2800" b="1" dirty="0" smtClean="0"/>
              <a:t>!</a:t>
            </a:r>
            <a:endParaRPr lang="en-US" sz="28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0558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364" y="2329685"/>
            <a:ext cx="1761730" cy="176173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691680" y="548680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07704" y="692696"/>
            <a:ext cx="5400600" cy="646331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 IP channel distribution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37" y="1772816"/>
            <a:ext cx="2308669" cy="23086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564904"/>
            <a:ext cx="1154335" cy="1154335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grpSp>
        <p:nvGrpSpPr>
          <p:cNvPr id="34" name="Group 33"/>
          <p:cNvGrpSpPr/>
          <p:nvPr/>
        </p:nvGrpSpPr>
        <p:grpSpPr>
          <a:xfrm>
            <a:off x="3240988" y="2615952"/>
            <a:ext cx="3240360" cy="1101080"/>
            <a:chOff x="3240988" y="2955032"/>
            <a:chExt cx="3240360" cy="110108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3240988" y="2955032"/>
              <a:ext cx="3240360" cy="0"/>
            </a:xfrm>
            <a:prstGeom prst="straightConnector1">
              <a:avLst/>
            </a:prstGeom>
            <a:ln w="44450">
              <a:solidFill>
                <a:srgbClr val="FFFF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3240988" y="3336032"/>
              <a:ext cx="3240360" cy="0"/>
            </a:xfrm>
            <a:prstGeom prst="straightConnector1">
              <a:avLst/>
            </a:prstGeom>
            <a:ln w="44450">
              <a:solidFill>
                <a:srgbClr val="FFC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240988" y="3696072"/>
              <a:ext cx="3240360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3240988" y="4056112"/>
              <a:ext cx="3240360" cy="0"/>
            </a:xfrm>
            <a:prstGeom prst="straightConnector1">
              <a:avLst/>
            </a:prstGeom>
            <a:ln w="44450"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1038254" y="4941168"/>
            <a:ext cx="1037502" cy="993219"/>
            <a:chOff x="1038254" y="4704183"/>
            <a:chExt cx="1037502" cy="993219"/>
          </a:xfrm>
        </p:grpSpPr>
        <p:cxnSp>
          <p:nvCxnSpPr>
            <p:cNvPr id="23" name="Straight Arrow Connector 22"/>
            <p:cNvCxnSpPr/>
            <p:nvPr/>
          </p:nvCxnSpPr>
          <p:spPr>
            <a:xfrm rot="16200000">
              <a:off x="541644" y="5200793"/>
              <a:ext cx="993219" cy="0"/>
            </a:xfrm>
            <a:prstGeom prst="straightConnector1">
              <a:avLst/>
            </a:prstGeom>
            <a:ln w="44450">
              <a:solidFill>
                <a:srgbClr val="FFFF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>
              <a:off x="859066" y="5200793"/>
              <a:ext cx="993219" cy="0"/>
            </a:xfrm>
            <a:prstGeom prst="straightConnector1">
              <a:avLst/>
            </a:prstGeom>
            <a:ln w="44450">
              <a:solidFill>
                <a:srgbClr val="FFC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6200000">
              <a:off x="1219106" y="5200793"/>
              <a:ext cx="993219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16200000">
              <a:off x="1579146" y="5200793"/>
              <a:ext cx="993219" cy="0"/>
            </a:xfrm>
            <a:prstGeom prst="straightConnector1">
              <a:avLst/>
            </a:prstGeom>
            <a:ln w="44450"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 rot="10800000">
            <a:off x="7236297" y="4653136"/>
            <a:ext cx="1037502" cy="993219"/>
            <a:chOff x="5622731" y="5161605"/>
            <a:chExt cx="1037502" cy="993219"/>
          </a:xfrm>
        </p:grpSpPr>
        <p:cxnSp>
          <p:nvCxnSpPr>
            <p:cNvPr id="28" name="Straight Arrow Connector 27"/>
            <p:cNvCxnSpPr/>
            <p:nvPr/>
          </p:nvCxnSpPr>
          <p:spPr>
            <a:xfrm rot="16200000">
              <a:off x="5126121" y="5658215"/>
              <a:ext cx="993219" cy="0"/>
            </a:xfrm>
            <a:prstGeom prst="straightConnector1">
              <a:avLst/>
            </a:prstGeom>
            <a:ln w="44450">
              <a:solidFill>
                <a:srgbClr val="FFFF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>
              <a:off x="5443543" y="5658215"/>
              <a:ext cx="993219" cy="0"/>
            </a:xfrm>
            <a:prstGeom prst="straightConnector1">
              <a:avLst/>
            </a:prstGeom>
            <a:ln w="44450">
              <a:solidFill>
                <a:srgbClr val="FFC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>
              <a:off x="5803583" y="5658215"/>
              <a:ext cx="993219" cy="0"/>
            </a:xfrm>
            <a:prstGeom prst="straightConnector1">
              <a:avLst/>
            </a:prstGeom>
            <a:ln w="44450">
              <a:solidFill>
                <a:srgbClr val="FF0000"/>
              </a:solidFill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6200000">
              <a:off x="6163623" y="5658215"/>
              <a:ext cx="993219" cy="0"/>
            </a:xfrm>
            <a:prstGeom prst="straightConnector1">
              <a:avLst/>
            </a:prstGeom>
            <a:ln w="44450">
              <a:prstDash val="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3240988" y="4026024"/>
            <a:ext cx="3203220" cy="46166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Terrestrial IP network</a:t>
            </a:r>
            <a:endParaRPr lang="ro-RO" sz="24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681361" y="4140422"/>
            <a:ext cx="2450479" cy="4616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Reception hub</a:t>
            </a:r>
            <a:endParaRPr lang="ro-RO" sz="24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6516216" y="3789040"/>
            <a:ext cx="2627783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ot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CATV </a:t>
            </a:r>
            <a:r>
              <a:rPr lang="ro-RO" sz="2400" dirty="0" smtClean="0"/>
              <a:t>H</a:t>
            </a:r>
            <a:r>
              <a:rPr lang="en-US" sz="2400" dirty="0" err="1" smtClean="0"/>
              <a:t>eadend</a:t>
            </a:r>
            <a:endParaRPr lang="ro-RO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198584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60649"/>
            <a:ext cx="1728192" cy="1728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2132857"/>
            <a:ext cx="1728192" cy="17281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3933057"/>
            <a:ext cx="1656184" cy="1656184"/>
          </a:xfrm>
          <a:prstGeom prst="rect">
            <a:avLst/>
          </a:prstGeom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772816"/>
            <a:ext cx="3902887" cy="220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4913" y="5661248"/>
            <a:ext cx="20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Satellite dishes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6392" y="4293096"/>
            <a:ext cx="132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Encoders</a:t>
            </a:r>
          </a:p>
          <a:p>
            <a:pPr algn="ctr"/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2411760" y="116632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07904" y="332656"/>
            <a:ext cx="309634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Platform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TV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536" y="764704"/>
            <a:ext cx="8711952" cy="47619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44008" y="2348880"/>
            <a:ext cx="808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IXP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1700808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508518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75656" y="5085184"/>
            <a:ext cx="95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Encoder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75656" y="1700808"/>
            <a:ext cx="95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Encoder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43608" y="4077072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12360" y="1268760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812360" y="4077072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7784" y="1772816"/>
            <a:ext cx="82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Border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56176" y="5229200"/>
            <a:ext cx="82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Border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84168" y="2348880"/>
            <a:ext cx="82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Border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843808" y="5085184"/>
            <a:ext cx="82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Border</a:t>
            </a:r>
            <a:endParaRPr lang="en-US" dirty="0"/>
          </a:p>
        </p:txBody>
      </p:sp>
      <p:sp>
        <p:nvSpPr>
          <p:cNvPr id="32" name="Cloud Callout 31"/>
          <p:cNvSpPr/>
          <p:nvPr/>
        </p:nvSpPr>
        <p:spPr>
          <a:xfrm>
            <a:off x="0" y="548680"/>
            <a:ext cx="3563888" cy="22322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loud Callout 32"/>
          <p:cNvSpPr/>
          <p:nvPr/>
        </p:nvSpPr>
        <p:spPr>
          <a:xfrm>
            <a:off x="0" y="3429000"/>
            <a:ext cx="3563888" cy="259228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547664" y="2852936"/>
            <a:ext cx="133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 Operator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331640" y="6165304"/>
            <a:ext cx="1590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 operator</a:t>
            </a:r>
          </a:p>
          <a:p>
            <a:r>
              <a:rPr lang="en-US" dirty="0" smtClean="0"/>
              <a:t>with TV Source</a:t>
            </a:r>
            <a:endParaRPr lang="en-US" dirty="0"/>
          </a:p>
        </p:txBody>
      </p:sp>
      <p:sp>
        <p:nvSpPr>
          <p:cNvPr id="36" name="Cloud Callout 35"/>
          <p:cNvSpPr/>
          <p:nvPr/>
        </p:nvSpPr>
        <p:spPr>
          <a:xfrm>
            <a:off x="5940152" y="1052736"/>
            <a:ext cx="2952328" cy="22322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loud Callout 36"/>
          <p:cNvSpPr/>
          <p:nvPr/>
        </p:nvSpPr>
        <p:spPr>
          <a:xfrm>
            <a:off x="6012160" y="3717032"/>
            <a:ext cx="2808312" cy="223224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347864" y="1772816"/>
            <a:ext cx="1440160" cy="1224136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491880" y="3861048"/>
            <a:ext cx="1512168" cy="57606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3491880" y="3933056"/>
            <a:ext cx="1584176" cy="64807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63888" y="1412776"/>
            <a:ext cx="1456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Uni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/multicast</a:t>
            </a: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Tv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stream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95936" y="4365104"/>
            <a:ext cx="109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Multicast</a:t>
            </a: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Tv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stream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491880" y="3789040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Data link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115616" y="15567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411760" y="15567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99592" y="47251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339752" y="472514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5148064" y="2132856"/>
            <a:ext cx="1008112" cy="7920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5436096" y="2276872"/>
            <a:ext cx="792088" cy="648072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292080" y="2852936"/>
            <a:ext cx="109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Multicast</a:t>
            </a: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Tv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stream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004048" y="2132856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Data link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5364088" y="3717032"/>
            <a:ext cx="576064" cy="36004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220072" y="3933056"/>
            <a:ext cx="576064" cy="36004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004048" y="4293096"/>
            <a:ext cx="109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Multicast</a:t>
            </a:r>
          </a:p>
          <a:p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Tv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stream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36096" y="3573016"/>
            <a:ext cx="1005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Data link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32040" y="5877272"/>
            <a:ext cx="1581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 </a:t>
            </a:r>
            <a:r>
              <a:rPr lang="en-US" dirty="0" smtClean="0"/>
              <a:t>operator</a:t>
            </a:r>
          </a:p>
          <a:p>
            <a:r>
              <a:rPr lang="en-US" dirty="0" smtClean="0"/>
              <a:t>w/o TV Source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092280" y="3140968"/>
            <a:ext cx="1581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 </a:t>
            </a:r>
            <a:r>
              <a:rPr lang="en-US" dirty="0" smtClean="0"/>
              <a:t>operator</a:t>
            </a:r>
          </a:p>
          <a:p>
            <a:r>
              <a:rPr lang="en-US" dirty="0" smtClean="0"/>
              <a:t>w/o TV Source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6948264" y="1916832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876256" y="4797152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339752" y="4005064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1835696" y="188640"/>
            <a:ext cx="5760640" cy="792088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0648"/>
            <a:ext cx="1044872" cy="586383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3275856" y="188640"/>
            <a:ext cx="273630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platform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35696" y="188640"/>
            <a:ext cx="5760640" cy="792088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60648"/>
            <a:ext cx="1044872" cy="5863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188640"/>
            <a:ext cx="273630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platform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484784"/>
            <a:ext cx="876926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Three cases may be observed: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TV provider. It injects into the IXP the multicast streams it wishes to broadcast.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receive-only cable operator. This is an operator which does not have broadcasting</a:t>
            </a:r>
          </a:p>
          <a:p>
            <a:pPr marL="342900" indent="-342900"/>
            <a:r>
              <a:rPr lang="en-US" dirty="0" smtClean="0"/>
              <a:t>capabilities. It just subscribes to TV streams and sends them to its clients.</a:t>
            </a:r>
          </a:p>
          <a:p>
            <a:pPr marL="342900" indent="-342900"/>
            <a:r>
              <a:rPr lang="en-US" dirty="0" smtClean="0"/>
              <a:t>3. The broadcast enabled operator. This is an operator with broadcasting capabilities.</a:t>
            </a:r>
          </a:p>
          <a:p>
            <a:pPr marL="342900" indent="-342900"/>
            <a:r>
              <a:rPr lang="en-US" dirty="0" smtClean="0"/>
              <a:t>It may use a satellite dish and </a:t>
            </a:r>
            <a:r>
              <a:rPr lang="en-US" dirty="0" err="1" smtClean="0"/>
              <a:t>transcoders</a:t>
            </a:r>
            <a:r>
              <a:rPr lang="en-US" dirty="0" smtClean="0"/>
              <a:t>. It may receive a stream from a TV operator or</a:t>
            </a:r>
          </a:p>
          <a:p>
            <a:pPr marL="342900" indent="-342900"/>
            <a:r>
              <a:rPr lang="en-US" dirty="0" smtClean="0"/>
              <a:t>from a third party (e.g. a Internet only TV broadcaster). This operator is a TV provider and a </a:t>
            </a:r>
          </a:p>
          <a:p>
            <a:pPr marL="342900" indent="-342900"/>
            <a:r>
              <a:rPr lang="en-US" dirty="0" smtClean="0"/>
              <a:t>cable operator at the same time.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All three cases can be managed by an IXP using the management platform that runs on a </a:t>
            </a:r>
          </a:p>
          <a:p>
            <a:pPr marL="342900" indent="-342900"/>
            <a:r>
              <a:rPr lang="en-US" dirty="0" smtClean="0"/>
              <a:t>Linux server directly connected to the IXP equipment.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3688" y="548680"/>
            <a:ext cx="5760640" cy="792088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03848" y="620688"/>
            <a:ext cx="273630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platform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484784"/>
            <a:ext cx="7128792" cy="5016758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numCol="1" rtlCol="0">
            <a:spAutoFit/>
          </a:bodyPr>
          <a:lstStyle/>
          <a:p>
            <a:pPr algn="ctr"/>
            <a:r>
              <a:rPr lang="en-US" sz="3200" b="1" dirty="0" smtClean="0"/>
              <a:t>TVX – TV Exchange Point</a:t>
            </a:r>
          </a:p>
          <a:p>
            <a:pPr algn="ctr"/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Efficient channel distribution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Highly reliable: SLA and </a:t>
            </a:r>
            <a:r>
              <a:rPr lang="en-US" sz="3200" dirty="0" smtClean="0"/>
              <a:t>redundancy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Makes use of the free peering </a:t>
            </a:r>
            <a:r>
              <a:rPr lang="en-US" sz="3200" dirty="0" err="1" smtClean="0"/>
              <a:t>bandwith</a:t>
            </a:r>
            <a:endParaRPr lang="en-US" sz="3200" dirty="0" smtClean="0"/>
          </a:p>
          <a:p>
            <a:pPr marL="342900" indent="-342900"/>
            <a:r>
              <a:rPr lang="en-US" sz="3200" dirty="0" smtClean="0"/>
              <a:t>t</a:t>
            </a:r>
            <a:r>
              <a:rPr lang="en-US" sz="3200" dirty="0" smtClean="0"/>
              <a:t>o convey TV streams.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Uses a high-end equipment and raises its peers confidence level.;</a:t>
            </a:r>
            <a:endParaRPr lang="en-US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Becomes more attractive for other cable operators.</a:t>
            </a:r>
            <a:endParaRPr lang="en-US" sz="3200" dirty="0" smtClean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096" y="670947"/>
            <a:ext cx="1044872" cy="586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349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63688" y="548680"/>
            <a:ext cx="5760640" cy="936104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15816" y="692696"/>
            <a:ext cx="3888432" cy="646331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 </a:t>
            </a:r>
            <a:r>
              <a:rPr lang="en-US" sz="3600" b="1" dirty="0" smtClean="0"/>
              <a:t>           advantages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556792"/>
            <a:ext cx="8712968" cy="5632311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numCol="1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Unconstraint transmission bandwidth: ability to deliver high </a:t>
            </a:r>
            <a:r>
              <a:rPr lang="en-US" sz="2800" dirty="0" err="1" smtClean="0"/>
              <a:t>bitrate</a:t>
            </a:r>
            <a:r>
              <a:rPr lang="en-US" sz="2800" dirty="0" smtClean="0"/>
              <a:t> channels (Full HD, 4K, 3D, HDR, UHD)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CATV and IPTV enabled ISPs already present in the collocation facilities where the IXP is present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TV streams are already being served here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en-US" sz="2800" dirty="0" smtClean="0"/>
              <a:t>Low latency on the distribution part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en-US" sz="2800" dirty="0" smtClean="0"/>
              <a:t>Simultaneous presence of multiple streams (MPEG-2 or MPEG-4)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en-US" sz="2800" b="1" dirty="0" smtClean="0"/>
              <a:t>High security and full control </a:t>
            </a:r>
            <a:r>
              <a:rPr lang="en-US" sz="2800" dirty="0" smtClean="0"/>
              <a:t>over the operators that receive streams, using a management platform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en-US" sz="2800" dirty="0" smtClean="0"/>
              <a:t>Low operating costs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104" y="754385"/>
            <a:ext cx="1044872" cy="586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111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91680" y="548680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11760" y="776377"/>
            <a:ext cx="489654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Management Platform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12" y="796121"/>
            <a:ext cx="1044872" cy="5863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1844824"/>
            <a:ext cx="800392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Who decides who gets what?</a:t>
            </a:r>
          </a:p>
          <a:p>
            <a:r>
              <a:rPr lang="en-US" sz="2000" dirty="0" smtClean="0"/>
              <a:t>The law declares every telecom operator should have:</a:t>
            </a:r>
          </a:p>
          <a:p>
            <a:r>
              <a:rPr lang="en-US" sz="2000" dirty="0" smtClean="0"/>
              <a:t>	</a:t>
            </a:r>
            <a:r>
              <a:rPr lang="en-US" sz="2000" dirty="0" smtClean="0"/>
              <a:t>- a general broadcast </a:t>
            </a:r>
            <a:r>
              <a:rPr lang="en-US" sz="2000" dirty="0" err="1" smtClean="0"/>
              <a:t>licence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	- a </a:t>
            </a:r>
            <a:r>
              <a:rPr lang="en-US" sz="2000" dirty="0" err="1" smtClean="0"/>
              <a:t>licence</a:t>
            </a:r>
            <a:r>
              <a:rPr lang="en-US" sz="2000" dirty="0" smtClean="0"/>
              <a:t> for every operator it broadcasts;</a:t>
            </a:r>
          </a:p>
          <a:p>
            <a:endParaRPr lang="en-US" sz="2000" dirty="0" smtClean="0"/>
          </a:p>
          <a:p>
            <a:r>
              <a:rPr lang="en-US" sz="2000" dirty="0" smtClean="0"/>
              <a:t>The TV provider verifies cable operator </a:t>
            </a:r>
            <a:r>
              <a:rPr lang="en-US" sz="2000" dirty="0" err="1" smtClean="0"/>
              <a:t>licences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The IXP operates a management platform which gives full administrative </a:t>
            </a:r>
          </a:p>
          <a:p>
            <a:r>
              <a:rPr lang="en-US" sz="2000" dirty="0" smtClean="0"/>
              <a:t>rights to every TV provider on its clients (cable operators), based on </a:t>
            </a:r>
          </a:p>
          <a:p>
            <a:r>
              <a:rPr lang="en-US" sz="2000" dirty="0" smtClean="0"/>
              <a:t>a written agreement. </a:t>
            </a:r>
          </a:p>
          <a:p>
            <a:r>
              <a:rPr lang="en-US" sz="2000" dirty="0" smtClean="0"/>
              <a:t>The IXP is exempt from all responsibilities concerning licenses.</a:t>
            </a:r>
          </a:p>
          <a:p>
            <a:r>
              <a:rPr lang="en-US" sz="2000" dirty="0" smtClean="0"/>
              <a:t>The IXP makes sure the rules stated by the TV operator are enforced on the</a:t>
            </a:r>
          </a:p>
          <a:p>
            <a:r>
              <a:rPr lang="en-US" sz="2000" dirty="0" smtClean="0"/>
              <a:t>IXP equipment.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691680" y="548680"/>
            <a:ext cx="5760640" cy="1008112"/>
          </a:xfrm>
          <a:prstGeom prst="roundRect">
            <a:avLst/>
          </a:prstGeom>
          <a:gradFill>
            <a:gsLst>
              <a:gs pos="0">
                <a:schemeClr val="bg1">
                  <a:lumMod val="7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gradFill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411760" y="776377"/>
            <a:ext cx="4896544" cy="584775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Management Platform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1700943"/>
            <a:ext cx="5976664" cy="4893647"/>
          </a:xfrm>
          <a:prstGeom prst="rect">
            <a:avLst/>
          </a:prstGeom>
          <a:noFill/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the management platform, the content provider can allow or restrict the access to the stream towards the cable operator</a:t>
            </a:r>
            <a:r>
              <a:rPr lang="en-US" sz="2400" dirty="0" smtClean="0"/>
              <a:t>. Usually this is done by implementing ACLs.</a:t>
            </a:r>
            <a:endParaRPr lang="en-US" sz="2400" dirty="0" smtClean="0"/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After each operation, the involved parties (the provider, the operator and the IX) are notified via email about the action that will be implemented.</a:t>
            </a:r>
          </a:p>
          <a:p>
            <a:r>
              <a:rPr lang="en-US" sz="2400" dirty="0"/>
              <a:t>	</a:t>
            </a:r>
            <a:endParaRPr lang="en-US" sz="2400" dirty="0" smtClean="0"/>
          </a:p>
          <a:p>
            <a:r>
              <a:rPr lang="en-US" sz="2400" dirty="0" smtClean="0"/>
              <a:t>In case of emergency, the technical staff can be contacted in order to take necessary actions.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12" y="1700808"/>
            <a:ext cx="2511780" cy="5040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12" y="796121"/>
            <a:ext cx="1044872" cy="58638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350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965</TotalTime>
  <Words>631</Words>
  <Application>Microsoft Office PowerPoint</Application>
  <PresentationFormat>On-screen Show (4:3)</PresentationFormat>
  <Paragraphs>121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Stanescu</dc:creator>
  <cp:lastModifiedBy>Cristian</cp:lastModifiedBy>
  <cp:revision>81</cp:revision>
  <dcterms:created xsi:type="dcterms:W3CDTF">2016-12-20T08:47:25Z</dcterms:created>
  <dcterms:modified xsi:type="dcterms:W3CDTF">2018-06-15T09:29:53Z</dcterms:modified>
</cp:coreProperties>
</file>